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308" r:id="rId3"/>
    <p:sldId id="260" r:id="rId4"/>
    <p:sldId id="261" r:id="rId5"/>
    <p:sldId id="262" r:id="rId6"/>
    <p:sldId id="263" r:id="rId7"/>
    <p:sldId id="264" r:id="rId8"/>
    <p:sldId id="486" r:id="rId9"/>
    <p:sldId id="487" r:id="rId10"/>
    <p:sldId id="484" r:id="rId11"/>
    <p:sldId id="485" r:id="rId12"/>
    <p:sldId id="489" r:id="rId13"/>
    <p:sldId id="488" r:id="rId14"/>
    <p:sldId id="482" r:id="rId15"/>
    <p:sldId id="481" r:id="rId16"/>
    <p:sldId id="490" r:id="rId17"/>
    <p:sldId id="3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11T03:09:05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5185 3010 11 0,'0'0'146'0,"0"0"-13"0,0 0-18 0,0 0-8 16,0 0-13-16,0 0-11 0,0 0-9 0,0 0-21 15,0 0 7-15,0 0-5 0,0 0 2 16,0 0-14-16,0 0-2 0,0 0-6 0,0 0-4 0,0 0-3 16,0 0 2-16,0 0 9 0,0 0 2 0,0 0-5 15,0 0 3-15,0 0-5 0,0 0-3 0,0 0 4 16,0 0 2-16,0 0-5 0,0 0 0 0,0 0 5 15,-3 4 1-15,3-4-1 0,0 0-1 0,0 0 3 16,0 0-1-16,0 0-3 0,0 0 10 0,0 0 0 16,0 0 4-16,0 0 5 0,0 0 7 0,-1 4 1 15,1-4-3-15,0 0 9 0,0 0-3 0,0 0-3 16,0 0 11-16,0 0-13 0,0 0-5 0,0 0 9 16,0 0-12-16,0 0 0 0,0 0-2 0,0 0-6 15,0 0-3-15,0 0-6 0,0 0 0 0,0 0-3 16,0 0-5-16,0 0-2 0,0 0 7 0,0 0-12 15,0 0-4-15,0 0 1 0,0 0-1 0,0 0-5 16,0 0 0-16,0 0 3 0,0 0-7 0,0 0-18 16,0 0-19-16,0 0-37 0,0 0-40 0,0 0-45 15,0 0-62-15,-4 3-218 0,4-3-468 0,-6 2 207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A8CEC-020F-4C18-B268-F4792F355F26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6BE38-AEF4-4DE9-AC0B-A741EE6A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9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01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7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66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72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69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52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22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39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34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6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CF48F1-053A-46F1-A44A-27D585C37F63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8092819-8843-4A87-B755-E911222775E9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62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6000" dirty="0">
                <a:latin typeface="Garamond" panose="02020404030301010803" pitchFamily="18" charset="0"/>
              </a:rPr>
            </a:br>
            <a:r>
              <a:rPr lang="en-US" sz="6000" dirty="0">
                <a:latin typeface="Garamond" panose="02020404030301010803" pitchFamily="18" charset="0"/>
              </a:rPr>
              <a:t>Innovation Management and Entrepreneurship</a:t>
            </a:r>
            <a:endParaRPr lang="en-GB" sz="6000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4639" y="4716205"/>
            <a:ext cx="5503682" cy="1143000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Prof. Koliya </a:t>
            </a:r>
            <a:r>
              <a:rPr lang="en-US" b="1" dirty="0" err="1">
                <a:latin typeface="Garamond" panose="02020404030301010803" pitchFamily="18" charset="0"/>
              </a:rPr>
              <a:t>pulasinghe</a:t>
            </a:r>
            <a:endParaRPr lang="en-GB" b="1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1D17FE-6CD5-4638-83FC-50580AB19FA7}"/>
                  </a:ext>
                </a:extLst>
              </p14:cNvPr>
              <p14:cNvContentPartPr/>
              <p14:nvPr/>
            </p14:nvContentPartPr>
            <p14:xfrm>
              <a:off x="1861560" y="1083600"/>
              <a:ext cx="5400" cy="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1D17FE-6CD5-4638-83FC-50580AB19F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2200" y="1074240"/>
                <a:ext cx="24120" cy="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68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Garamond" panose="02020404030301010803" pitchFamily="18" charset="0"/>
              </a:rPr>
              <a:t>Innovation</a:t>
            </a:r>
            <a:endParaRPr lang="en-GB" sz="4400" dirty="0">
              <a:latin typeface="Garamond" panose="020204040303010108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215FE-F6DC-4446-8804-3F210E44E318}"/>
              </a:ext>
            </a:extLst>
          </p:cNvPr>
          <p:cNvSpPr txBox="1"/>
          <p:nvPr/>
        </p:nvSpPr>
        <p:spPr>
          <a:xfrm>
            <a:off x="1308141" y="1995195"/>
            <a:ext cx="969863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Innovation is the process of </a:t>
            </a:r>
            <a:r>
              <a:rPr lang="en-US" sz="3200" dirty="0">
                <a:solidFill>
                  <a:srgbClr val="7030A0"/>
                </a:solidFill>
                <a:latin typeface="Garamond" panose="02020404030301010803" pitchFamily="18" charset="0"/>
              </a:rPr>
              <a:t>making changes to something established</a:t>
            </a:r>
            <a:r>
              <a:rPr lang="en-US" sz="3200" dirty="0">
                <a:latin typeface="Garamond" panose="02020404030301010803" pitchFamily="18" charset="0"/>
              </a:rPr>
              <a:t> by introducing something </a:t>
            </a:r>
            <a:r>
              <a:rPr lang="en-US" sz="3200" dirty="0">
                <a:solidFill>
                  <a:srgbClr val="FF0000"/>
                </a:solidFill>
                <a:latin typeface="Garamond" panose="02020404030301010803" pitchFamily="18" charset="0"/>
              </a:rPr>
              <a:t>new </a:t>
            </a:r>
            <a:r>
              <a:rPr lang="en-US" sz="3200" dirty="0">
                <a:latin typeface="Garamond" panose="02020404030301010803" pitchFamily="18" charset="0"/>
              </a:rPr>
              <a:t>that </a:t>
            </a:r>
            <a:r>
              <a:rPr lang="en-US" sz="3200" dirty="0">
                <a:solidFill>
                  <a:srgbClr val="00B050"/>
                </a:solidFill>
                <a:latin typeface="Garamond" panose="02020404030301010803" pitchFamily="18" charset="0"/>
              </a:rPr>
              <a:t>adds value to customers</a:t>
            </a:r>
            <a:r>
              <a:rPr lang="en-US" sz="3200" dirty="0">
                <a:latin typeface="Garamond" panose="02020404030301010803" pitchFamily="18" charset="0"/>
              </a:rPr>
              <a:t> and contributes to the knowledge store of the organization.</a:t>
            </a:r>
            <a:endParaRPr lang="en-US" sz="3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0F69B-B2B7-40D9-BBED-33941D0D78DB}"/>
              </a:ext>
            </a:extLst>
          </p:cNvPr>
          <p:cNvSpPr txBox="1"/>
          <p:nvPr/>
        </p:nvSpPr>
        <p:spPr>
          <a:xfrm>
            <a:off x="1185222" y="4090283"/>
            <a:ext cx="982155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202122"/>
                </a:solidFill>
                <a:effectLst/>
                <a:latin typeface="Garamond" panose="02020404030301010803" pitchFamily="18" charset="0"/>
              </a:rPr>
              <a:t>Innovation management allows the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organization</a:t>
            </a:r>
            <a:r>
              <a:rPr lang="en-US" sz="3200" b="0" i="0" dirty="0">
                <a:solidFill>
                  <a:srgbClr val="202122"/>
                </a:solidFill>
                <a:effectLst/>
                <a:latin typeface="Garamond" panose="02020404030301010803" pitchFamily="18" charset="0"/>
              </a:rPr>
              <a:t> to respond to external or internal opportunities, and use its creativity to introduce new ideas, processes or products.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Kelly, P.; </a:t>
            </a:r>
            <a:r>
              <a:rPr lang="en-US" sz="1600" dirty="0" err="1">
                <a:latin typeface="Garamond" panose="02020404030301010803" pitchFamily="18" charset="0"/>
              </a:rPr>
              <a:t>Kranzburg</a:t>
            </a:r>
            <a:r>
              <a:rPr lang="en-US" sz="1600" dirty="0">
                <a:latin typeface="Garamond" panose="02020404030301010803" pitchFamily="18" charset="0"/>
              </a:rPr>
              <a:t> M. (1978). Technological Innovation: A Critical Review of Current Knowledge. San Francisco: San Francisco Press.</a:t>
            </a:r>
          </a:p>
        </p:txBody>
      </p:sp>
    </p:spTree>
    <p:extLst>
      <p:ext uri="{BB962C8B-B14F-4D97-AF65-F5344CB8AC3E}">
        <p14:creationId xmlns:p14="http://schemas.microsoft.com/office/powerpoint/2010/main" val="219617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99" y="441884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Garamond" panose="02020404030301010803" pitchFamily="18" charset="0"/>
              </a:rPr>
              <a:t>Incremental and Radical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215FE-F6DC-4446-8804-3F210E44E318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800" dirty="0">
                <a:latin typeface="Garamond" panose="02020404030301010803" pitchFamily="18" charset="0"/>
              </a:rPr>
              <a:t>Radical innovation is about making major changes in something established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800" dirty="0">
              <a:solidFill>
                <a:srgbClr val="FFFFFF"/>
              </a:solidFill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800" dirty="0">
                <a:latin typeface="Garamond" panose="02020404030301010803" pitchFamily="18" charset="0"/>
              </a:rPr>
              <a:t>Incremental innovations consist of smaller endeavors, making them easier to manage than RI.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8C957CD-692F-4B28-8108-E6DCEDD8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019406"/>
            <a:ext cx="6798082" cy="48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39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Garamond" panose="02020404030301010803" pitchFamily="18" charset="0"/>
              </a:rPr>
              <a:t>Architectural and Modular Innovation</a:t>
            </a:r>
            <a:endParaRPr lang="en-GB" sz="4400" dirty="0"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03FA2-052A-4BA0-BBD4-0AF47282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46" y="2719387"/>
            <a:ext cx="2739686" cy="2401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CE3E4-DC97-4BB1-A223-7088AE714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258" y="2275706"/>
            <a:ext cx="3158613" cy="29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4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Garamond" panose="02020404030301010803" pitchFamily="18" charset="0"/>
              </a:rPr>
              <a:t>Architectural and Modular Innovation</a:t>
            </a:r>
            <a:endParaRPr lang="en-GB" sz="4400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8CAFF-4037-4DDB-BB62-AC9B1BD6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93" y="1967988"/>
            <a:ext cx="9026013" cy="42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142882" y="671041"/>
            <a:ext cx="9906235" cy="990600"/>
          </a:xfrm>
        </p:spPr>
        <p:txBody>
          <a:bodyPr>
            <a:normAutofit/>
          </a:bodyPr>
          <a:lstStyle/>
          <a:p>
            <a:pPr algn="ctr"/>
            <a:r>
              <a:rPr lang="en-US" altLang="ja-JP" sz="4400" dirty="0">
                <a:latin typeface="Garamond" panose="02020404030301010803" pitchFamily="18" charset="0"/>
                <a:ea typeface="HGPｺﾞｼｯｸE"/>
                <a:cs typeface="HGPｺﾞｼｯｸE"/>
              </a:rPr>
              <a:t>Seven Sources of Innovation – Peter Drucker </a:t>
            </a:r>
            <a:endParaRPr lang="ja-JP" altLang="en-US" sz="4400" dirty="0">
              <a:latin typeface="Garamond" panose="02020404030301010803" pitchFamily="18" charset="0"/>
              <a:ea typeface="HGPｺﾞｼｯｸE"/>
              <a:cs typeface="HGPｺﾞｼｯｸE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>
          <a:xfrm>
            <a:off x="1426432" y="1889422"/>
            <a:ext cx="9574085" cy="4114800"/>
          </a:xfrm>
        </p:spPr>
        <p:txBody>
          <a:bodyPr>
            <a:noAutofit/>
          </a:bodyPr>
          <a:lstStyle/>
          <a:p>
            <a:pPr marL="517525" indent="-517525">
              <a:buFont typeface="Wingdings" panose="05000000000000000000" pitchFamily="2" charset="2"/>
              <a:buChar char="v"/>
            </a:pPr>
            <a:r>
              <a:rPr lang="en-US" sz="2800" b="1" dirty="0">
                <a:latin typeface="Garamond" panose="02020404030301010803" pitchFamily="18" charset="0"/>
              </a:rPr>
              <a:t>The unexpected—</a:t>
            </a:r>
            <a:r>
              <a:rPr lang="en-US" sz="2800" dirty="0">
                <a:latin typeface="Garamond" panose="02020404030301010803" pitchFamily="18" charset="0"/>
              </a:rPr>
              <a:t>the</a:t>
            </a:r>
            <a:r>
              <a:rPr lang="en-US" sz="2800" b="1" dirty="0">
                <a:latin typeface="Garamond" panose="02020404030301010803" pitchFamily="18" charset="0"/>
              </a:rPr>
              <a:t> </a:t>
            </a:r>
            <a:r>
              <a:rPr lang="en-US" sz="2800" dirty="0">
                <a:latin typeface="Garamond" panose="02020404030301010803" pitchFamily="18" charset="0"/>
              </a:rPr>
              <a:t>unexpected success, the unexpected failure, the unexpected outside event;</a:t>
            </a:r>
          </a:p>
          <a:p>
            <a:pPr marL="517525" indent="-517525">
              <a:buFont typeface="Wingdings" panose="05000000000000000000" pitchFamily="2" charset="2"/>
              <a:buChar char="v"/>
            </a:pPr>
            <a:r>
              <a:rPr lang="en-US" sz="2800" dirty="0">
                <a:latin typeface="Garamond" panose="02020404030301010803" pitchFamily="18" charset="0"/>
              </a:rPr>
              <a:t> </a:t>
            </a:r>
            <a:r>
              <a:rPr lang="en-US" sz="2800" b="1" dirty="0">
                <a:latin typeface="Garamond" panose="02020404030301010803" pitchFamily="18" charset="0"/>
              </a:rPr>
              <a:t>The incongruity – </a:t>
            </a:r>
            <a:r>
              <a:rPr lang="en-US" sz="2800" dirty="0">
                <a:latin typeface="Garamond" panose="02020404030301010803" pitchFamily="18" charset="0"/>
              </a:rPr>
              <a:t>When the need is incongruent with supply </a:t>
            </a:r>
          </a:p>
          <a:p>
            <a:pPr marL="517525" indent="-517525">
              <a:buFont typeface="Wingdings" panose="05000000000000000000" pitchFamily="2" charset="2"/>
              <a:buChar char="v"/>
            </a:pPr>
            <a:r>
              <a:rPr lang="en-US" sz="2800" b="1" dirty="0">
                <a:latin typeface="Garamond" panose="02020404030301010803" pitchFamily="18" charset="0"/>
              </a:rPr>
              <a:t>Innovation based on process need  </a:t>
            </a:r>
            <a:r>
              <a:rPr lang="en-US" sz="2800" dirty="0">
                <a:latin typeface="Garamond" panose="02020404030301010803" pitchFamily="18" charset="0"/>
              </a:rPr>
              <a:t>(necessity is the mother of innovation)</a:t>
            </a:r>
            <a:endParaRPr lang="en-US" sz="2800" b="1" dirty="0">
              <a:latin typeface="Garamond" panose="02020404030301010803" pitchFamily="18" charset="0"/>
            </a:endParaRPr>
          </a:p>
          <a:p>
            <a:pPr marL="517525" indent="-517525">
              <a:buFont typeface="Wingdings" panose="05000000000000000000" pitchFamily="2" charset="2"/>
              <a:buChar char="v"/>
            </a:pPr>
            <a:r>
              <a:rPr lang="en-US" sz="2800" b="1" dirty="0">
                <a:latin typeface="Garamond" panose="02020404030301010803" pitchFamily="18" charset="0"/>
              </a:rPr>
              <a:t>Changes in industry structure or market structure </a:t>
            </a:r>
            <a:r>
              <a:rPr lang="en-US" sz="2800" dirty="0">
                <a:latin typeface="Garamond" panose="02020404030301010803" pitchFamily="18" charset="0"/>
              </a:rPr>
              <a:t>that catch everyone unawares.</a:t>
            </a:r>
            <a:endParaRPr lang="ja-JP" altLang="en-US" sz="3600" dirty="0">
              <a:latin typeface="Garamond" panose="02020404030301010803" pitchFamily="18" charset="0"/>
              <a:ea typeface="HGPｺﾞｼｯｸE"/>
              <a:cs typeface="HGPｺﾞｼｯｸE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9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kumimoji="1" sz="26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3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04DA3"/>
              </a:buClr>
              <a:buSzPct val="7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DA17EAC9-5FB2-404B-9593-77450164CA1D}" type="slidenum">
              <a:rPr kumimoji="0" lang="en-US" altLang="ja-JP" sz="12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ja-JP" sz="120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61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>
          <a:xfrm>
            <a:off x="1494180" y="1904412"/>
            <a:ext cx="9438590" cy="4114800"/>
          </a:xfrm>
        </p:spPr>
        <p:txBody>
          <a:bodyPr>
            <a:noAutofit/>
          </a:bodyPr>
          <a:lstStyle/>
          <a:p>
            <a:pPr marL="625475" indent="-625475">
              <a:buFont typeface="Wingdings" panose="05000000000000000000" pitchFamily="2" charset="2"/>
              <a:buChar char="v"/>
            </a:pPr>
            <a:r>
              <a:rPr lang="en-US" sz="3200" b="1" dirty="0">
                <a:latin typeface="Garamond" panose="02020404030301010803" pitchFamily="18" charset="0"/>
              </a:rPr>
              <a:t>Demographics: </a:t>
            </a:r>
            <a:r>
              <a:rPr lang="en-US" sz="3200" dirty="0">
                <a:latin typeface="Garamond" panose="02020404030301010803" pitchFamily="18" charset="0"/>
              </a:rPr>
              <a:t>Different life style needs</a:t>
            </a:r>
          </a:p>
          <a:p>
            <a:pPr marL="625475" indent="-625475">
              <a:buFont typeface="Wingdings" panose="05000000000000000000" pitchFamily="2" charset="2"/>
              <a:buChar char="v"/>
            </a:pPr>
            <a:r>
              <a:rPr lang="en-US" sz="3200" b="1" dirty="0">
                <a:latin typeface="Garamond" panose="02020404030301010803" pitchFamily="18" charset="0"/>
              </a:rPr>
              <a:t>Changes in perception, mood, and meaning</a:t>
            </a:r>
          </a:p>
          <a:p>
            <a:pPr marL="625475" indent="-625475">
              <a:buFont typeface="Wingdings" panose="05000000000000000000" pitchFamily="2" charset="2"/>
              <a:buChar char="v"/>
            </a:pPr>
            <a:r>
              <a:rPr lang="en-US" sz="3200" b="1" dirty="0">
                <a:latin typeface="Garamond" panose="02020404030301010803" pitchFamily="18" charset="0"/>
              </a:rPr>
              <a:t>New knowledge: </a:t>
            </a:r>
            <a:r>
              <a:rPr lang="en-US" sz="3200" dirty="0">
                <a:latin typeface="Garamond" panose="02020404030301010803" pitchFamily="18" charset="0"/>
              </a:rPr>
              <a:t>AI, Nano technology:</a:t>
            </a:r>
            <a:r>
              <a:rPr lang="en-US" sz="3200" b="1" dirty="0">
                <a:latin typeface="Garamond" panose="02020404030301010803" pitchFamily="18" charset="0"/>
              </a:rPr>
              <a:t> </a:t>
            </a:r>
            <a:r>
              <a:rPr lang="en-US" sz="3200" dirty="0">
                <a:latin typeface="Garamond" panose="02020404030301010803" pitchFamily="18" charset="0"/>
              </a:rPr>
              <a:t>both scientific and nonscientific.</a:t>
            </a:r>
            <a:endParaRPr lang="ja-JP" altLang="en-US" sz="3600" dirty="0">
              <a:latin typeface="Garamond" panose="02020404030301010803" pitchFamily="18" charset="0"/>
              <a:ea typeface="HGPｺﾞｼｯｸE"/>
              <a:cs typeface="HGPｺﾞｼｯｸE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9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kumimoji="1" sz="26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3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04DA3"/>
              </a:buClr>
              <a:buSzPct val="7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DA17EAC9-5FB2-404B-9593-77450164CA1D}" type="slidenum">
              <a:rPr kumimoji="0" lang="en-US" altLang="ja-JP" sz="12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ja-JP" sz="120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A50B51-EBE6-461E-BD0E-89306CD07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82" y="671041"/>
            <a:ext cx="9906235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dirty="0">
                <a:latin typeface="Garamond" panose="02020404030301010803" pitchFamily="18" charset="0"/>
                <a:ea typeface="HGPｺﾞｼｯｸE"/>
                <a:cs typeface="HGPｺﾞｼｯｸE"/>
              </a:rPr>
              <a:t>Seven Sources of Innovation – Peter Drucker </a:t>
            </a:r>
            <a:endParaRPr lang="ja-JP" altLang="en-US" dirty="0">
              <a:latin typeface="Garamond" panose="02020404030301010803" pitchFamily="18" charset="0"/>
              <a:ea typeface="HGPｺﾞｼｯｸE"/>
              <a:cs typeface="HGP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326342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>
          <a:xfrm>
            <a:off x="2278584" y="1829461"/>
            <a:ext cx="7634830" cy="4114800"/>
          </a:xfrm>
        </p:spPr>
        <p:txBody>
          <a:bodyPr>
            <a:noAutofit/>
          </a:bodyPr>
          <a:lstStyle/>
          <a:p>
            <a:pPr marL="625475" indent="-625475">
              <a:buFont typeface="Wingdings" panose="05000000000000000000" pitchFamily="2" charset="2"/>
              <a:buChar char="v"/>
            </a:pPr>
            <a:r>
              <a:rPr lang="en-US" sz="3200" dirty="0">
                <a:latin typeface="Garamond" panose="02020404030301010803" pitchFamily="18" charset="0"/>
              </a:rPr>
              <a:t>Invention and Inventive step</a:t>
            </a:r>
          </a:p>
          <a:p>
            <a:pPr marL="625475" indent="-625475">
              <a:buFont typeface="Wingdings" panose="05000000000000000000" pitchFamily="2" charset="2"/>
              <a:buChar char="v"/>
            </a:pPr>
            <a:r>
              <a:rPr lang="en-US" sz="3200" dirty="0">
                <a:latin typeface="Garamond" panose="02020404030301010803" pitchFamily="18" charset="0"/>
              </a:rPr>
              <a:t>Innovation</a:t>
            </a:r>
          </a:p>
          <a:p>
            <a:pPr marL="625475" indent="-625475">
              <a:buFont typeface="Wingdings" panose="05000000000000000000" pitchFamily="2" charset="2"/>
              <a:buChar char="v"/>
            </a:pPr>
            <a:r>
              <a:rPr lang="en-US" sz="3200" dirty="0">
                <a:latin typeface="Garamond" panose="02020404030301010803" pitchFamily="18" charset="0"/>
              </a:rPr>
              <a:t>Innovation Management</a:t>
            </a:r>
          </a:p>
          <a:p>
            <a:pPr marL="625475" indent="-625475">
              <a:buFont typeface="Wingdings" panose="05000000000000000000" pitchFamily="2" charset="2"/>
              <a:buChar char="v"/>
            </a:pPr>
            <a:r>
              <a:rPr lang="en-US" sz="3200" dirty="0">
                <a:latin typeface="Garamond" panose="02020404030301010803" pitchFamily="18" charset="0"/>
              </a:rPr>
              <a:t>Innovation: Product, Service, and Process</a:t>
            </a:r>
          </a:p>
          <a:p>
            <a:pPr marL="625475" indent="-625475">
              <a:buFont typeface="Wingdings" panose="05000000000000000000" pitchFamily="2" charset="2"/>
              <a:buChar char="v"/>
            </a:pPr>
            <a:r>
              <a:rPr lang="en-US" sz="3200" dirty="0">
                <a:latin typeface="Garamond" panose="02020404030301010803" pitchFamily="18" charset="0"/>
              </a:rPr>
              <a:t>Innovation: Incremental &amp; Radical</a:t>
            </a:r>
          </a:p>
          <a:p>
            <a:pPr marL="625475" indent="-625475">
              <a:buFont typeface="Wingdings" panose="05000000000000000000" pitchFamily="2" charset="2"/>
              <a:buChar char="v"/>
            </a:pPr>
            <a:r>
              <a:rPr lang="en-US" sz="3200" dirty="0">
                <a:latin typeface="Garamond" panose="02020404030301010803" pitchFamily="18" charset="0"/>
              </a:rPr>
              <a:t>Innovation: Modular and Architectural</a:t>
            </a:r>
          </a:p>
          <a:p>
            <a:pPr marL="625475" indent="-625475">
              <a:buFont typeface="Wingdings" panose="05000000000000000000" pitchFamily="2" charset="2"/>
              <a:buChar char="v"/>
            </a:pPr>
            <a:r>
              <a:rPr lang="en-US" sz="3200" dirty="0">
                <a:latin typeface="Garamond" panose="02020404030301010803" pitchFamily="18" charset="0"/>
              </a:rPr>
              <a:t>Seven Sources of Innovation</a:t>
            </a:r>
          </a:p>
          <a:p>
            <a:pPr marL="625475" indent="-625475">
              <a:buFont typeface="Wingdings" panose="05000000000000000000" pitchFamily="2" charset="2"/>
              <a:buChar char="v"/>
            </a:pPr>
            <a:endParaRPr lang="en-US" sz="3200" b="1" dirty="0">
              <a:latin typeface="Garamond" panose="02020404030301010803" pitchFamily="18" charset="0"/>
            </a:endParaRPr>
          </a:p>
          <a:p>
            <a:pPr marL="625475" indent="-625475">
              <a:buFont typeface="Wingdings" panose="05000000000000000000" pitchFamily="2" charset="2"/>
              <a:buChar char="v"/>
            </a:pPr>
            <a:endParaRPr lang="en-US" sz="3200" b="1" dirty="0">
              <a:latin typeface="Garamond" panose="02020404030301010803" pitchFamily="18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9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kumimoji="1" sz="26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3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04DA3"/>
              </a:buClr>
              <a:buSzPct val="7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DA17EAC9-5FB2-404B-9593-77450164CA1D}" type="slidenum">
              <a:rPr kumimoji="0" lang="en-US" altLang="ja-JP" sz="12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ja-JP" sz="120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A50B51-EBE6-461E-BD0E-89306CD07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82" y="671041"/>
            <a:ext cx="9906235" cy="990600"/>
          </a:xfrm>
        </p:spPr>
        <p:txBody>
          <a:bodyPr>
            <a:normAutofit/>
          </a:bodyPr>
          <a:lstStyle/>
          <a:p>
            <a:pPr algn="ctr"/>
            <a:r>
              <a:rPr lang="en-US" altLang="ja-JP" dirty="0">
                <a:latin typeface="Garamond" panose="02020404030301010803" pitchFamily="18" charset="0"/>
                <a:ea typeface="HGPｺﾞｼｯｸE"/>
                <a:cs typeface="HGPｺﾞｼｯｸE"/>
              </a:rPr>
              <a:t>Summary</a:t>
            </a:r>
            <a:endParaRPr lang="ja-JP" altLang="en-US" dirty="0">
              <a:latin typeface="Garamond" panose="02020404030301010803" pitchFamily="18" charset="0"/>
              <a:ea typeface="HGPｺﾞｼｯｸE"/>
              <a:cs typeface="HGP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250973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2019300" y="3200985"/>
            <a:ext cx="8153400" cy="990600"/>
          </a:xfrm>
        </p:spPr>
        <p:txBody>
          <a:bodyPr/>
          <a:lstStyle/>
          <a:p>
            <a:pPr algn="ctr"/>
            <a:r>
              <a:rPr lang="en-US" altLang="en-US" dirty="0">
                <a:latin typeface="Garamond" panose="02020404030301010803" pitchFamily="18" charset="0"/>
                <a:cs typeface="Vrinda" pitchFamily="34" charset="0"/>
              </a:rPr>
              <a:t>End of Lecture 1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kumimoji="1" sz="29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kumimoji="1" sz="26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kumimoji="1" sz="23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04DA3"/>
              </a:buClr>
              <a:buSzPct val="7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anose="05000000000000000000" pitchFamily="2" charset="2"/>
              <a:buChar char=""/>
              <a:defRPr kumimoji="1" sz="2000" b="1">
                <a:solidFill>
                  <a:schemeClr val="tx1"/>
                </a:solidFill>
                <a:latin typeface="Vrinda" pitchFamily="34" charset="0"/>
                <a:ea typeface="Vrinda" pitchFamily="34" charset="0"/>
                <a:cs typeface="Vrinda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47FF4BD0-82F3-4FFC-99E8-7C36DD60F0DA}" type="slidenum">
              <a:rPr kumimoji="0" lang="en-US" altLang="ja-JP" sz="12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ja-JP" sz="120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9DA2B6-9020-457D-933E-37D5851B31E4}"/>
              </a:ext>
            </a:extLst>
          </p:cNvPr>
          <p:cNvSpPr txBox="1">
            <a:spLocks/>
          </p:cNvSpPr>
          <p:nvPr/>
        </p:nvSpPr>
        <p:spPr>
          <a:xfrm>
            <a:off x="1677484" y="3896724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en-US" dirty="0">
              <a:latin typeface="Garamond" panose="02020404030301010803" pitchFamily="18" charset="0"/>
              <a:cs typeface="Vrind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9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FECA03-F16F-4082-BC0F-50D557D89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Innovation Management and Entrepreneurship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AC0BF-568E-4DA6-B069-60F8EC19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12" y="914251"/>
            <a:ext cx="9803366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355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Recommended Textbooks for the Course </a:t>
            </a:r>
            <a:endParaRPr lang="en-GB" dirty="0">
              <a:latin typeface="Garamond" panose="02020404030301010803" pitchFamily="18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32" y="2226348"/>
            <a:ext cx="1763713" cy="2484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526" y="2226348"/>
            <a:ext cx="1728787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1CBD9F-0200-4BC8-B399-0C26ACCAF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49" y="2321784"/>
            <a:ext cx="1728787" cy="2214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BD8F9-FE44-4E2E-A289-C76A56405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731" y="2186606"/>
            <a:ext cx="1896909" cy="2349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09B82-8E53-4966-A8A3-E0B875193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785" y="2186608"/>
            <a:ext cx="2186609" cy="248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3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Evaluation Criteria 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sz="2800" dirty="0">
                <a:latin typeface="Garamond" panose="02020404030301010803" pitchFamily="18" charset="0"/>
              </a:rPr>
              <a:t>Continuous Assessments  -  30%</a:t>
            </a:r>
          </a:p>
          <a:p>
            <a:pPr marL="968375" lvl="1" indent="-457200">
              <a:buFont typeface="Wingdings" panose="05000000000000000000" pitchFamily="2" charset="2"/>
              <a:buChar char="ü"/>
            </a:pPr>
            <a:r>
              <a:rPr lang="en-US" sz="2600" dirty="0">
                <a:latin typeface="Garamond" panose="02020404030301010803" pitchFamily="18" charset="0"/>
              </a:rPr>
              <a:t> </a:t>
            </a:r>
            <a:r>
              <a:rPr lang="en-US" sz="2400" dirty="0">
                <a:latin typeface="Garamond" panose="02020404030301010803" pitchFamily="18" charset="0"/>
              </a:rPr>
              <a:t>Group works – Preparing a Business Plan for an innovative product or service and make a pitch - 20%</a:t>
            </a:r>
          </a:p>
          <a:p>
            <a:pPr marL="860425" lvl="1" indent="-349250">
              <a:buFont typeface="Wingdings" panose="05000000000000000000" pitchFamily="2" charset="2"/>
              <a:buChar char="ü"/>
            </a:pPr>
            <a:r>
              <a:rPr lang="en-US" sz="2400" dirty="0">
                <a:latin typeface="Garamond" panose="02020404030301010803" pitchFamily="18" charset="0"/>
              </a:rPr>
              <a:t>  Class Presentations - Reading a selected research paper or  a chapter from a textbook Chapter 10%</a:t>
            </a:r>
            <a:endParaRPr lang="en-US" sz="26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Garamond" panose="02020404030301010803" pitchFamily="18" charset="0"/>
              </a:rPr>
              <a:t> Final Exam – 70%</a:t>
            </a:r>
          </a:p>
          <a:p>
            <a:pPr marL="685800" indent="-90488">
              <a:buFont typeface="Wingdings" panose="05000000000000000000" pitchFamily="2" charset="2"/>
              <a:buChar char="ü"/>
            </a:pPr>
            <a:r>
              <a:rPr lang="en-US" sz="2800" dirty="0">
                <a:latin typeface="Garamond" panose="02020404030301010803" pitchFamily="18" charset="0"/>
              </a:rPr>
              <a:t> Two- hour paper having 4 questions </a:t>
            </a:r>
          </a:p>
          <a:p>
            <a:pPr marL="685800" indent="-90488">
              <a:buFont typeface="Wingdings" panose="05000000000000000000" pitchFamily="2" charset="2"/>
              <a:buChar char="ü"/>
            </a:pPr>
            <a:r>
              <a:rPr lang="en-US" sz="2800" dirty="0">
                <a:latin typeface="Garamond" panose="02020404030301010803" pitchFamily="18" charset="0"/>
              </a:rPr>
              <a:t> each question is given equal marks </a:t>
            </a:r>
            <a:endParaRPr lang="en-GB" sz="2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70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Garamond" panose="02020404030301010803" pitchFamily="18" charset="0"/>
              </a:rPr>
              <a:t>CA – Business Plan &amp; Pitch</a:t>
            </a:r>
            <a:endParaRPr lang="en-GB" sz="4400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indent="-390525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altLang="ja-JP" sz="2800" dirty="0">
                <a:latin typeface="Garamond" panose="02020404030301010803" pitchFamily="18" charset="0"/>
                <a:ea typeface="HGPｺﾞｼｯｸE"/>
                <a:cs typeface="HGPｺﾞｼｯｸE"/>
              </a:rPr>
              <a:t>Students are divided into several groups, having maximum 4 students for each group</a:t>
            </a:r>
          </a:p>
          <a:p>
            <a:pPr marL="685800" indent="-390525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altLang="ja-JP" sz="2800" dirty="0">
                <a:latin typeface="Garamond" panose="02020404030301010803" pitchFamily="18" charset="0"/>
                <a:ea typeface="HGPｺﾞｼｯｸE"/>
                <a:cs typeface="HGPｺﾞｼｯｸE"/>
              </a:rPr>
              <a:t>Group members will decide an innovative business idea for a product or service.</a:t>
            </a:r>
          </a:p>
          <a:p>
            <a:pPr marL="587883" lvl="1" indent="0">
              <a:buClr>
                <a:srgbClr val="C00000"/>
              </a:buClr>
              <a:buNone/>
            </a:pPr>
            <a:r>
              <a:rPr lang="en-US" altLang="ja-JP" sz="2400" dirty="0">
                <a:latin typeface="Garamond" panose="02020404030301010803" pitchFamily="18" charset="0"/>
                <a:ea typeface="HGPｺﾞｼｯｸE"/>
                <a:cs typeface="HGPｺﾞｼｯｸE"/>
              </a:rPr>
              <a:t>Product or service can be an IT solution, an innovative service, or any product that </a:t>
            </a:r>
            <a:endParaRPr lang="en-US" altLang="ja-JP" sz="2600" dirty="0">
              <a:latin typeface="Garamond" panose="02020404030301010803" pitchFamily="18" charset="0"/>
              <a:ea typeface="HGPｺﾞｼｯｸE"/>
              <a:cs typeface="HGPｺﾞｼｯｸE"/>
            </a:endParaRPr>
          </a:p>
          <a:p>
            <a:pPr marL="685800" indent="-390525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altLang="ja-JP" sz="2800" dirty="0">
                <a:latin typeface="Garamond" panose="02020404030301010803" pitchFamily="18" charset="0"/>
                <a:ea typeface="HGPｺﾞｼｯｸE"/>
                <a:cs typeface="HGPｺﾞｼｯｸE"/>
              </a:rPr>
              <a:t>Write a business plan for that innovative idea and Pitch</a:t>
            </a:r>
          </a:p>
          <a:p>
            <a:pPr marL="685800" indent="-390525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altLang="ja-JP" sz="2800" dirty="0">
                <a:latin typeface="Garamond" panose="02020404030301010803" pitchFamily="18" charset="0"/>
                <a:ea typeface="HGPｺﾞｼｯｸE"/>
                <a:cs typeface="HGPｺﾞｼｯｸE"/>
              </a:rPr>
              <a:t>Guidelines will be provided </a:t>
            </a:r>
          </a:p>
        </p:txBody>
      </p:sp>
    </p:spTree>
    <p:extLst>
      <p:ext uri="{BB962C8B-B14F-4D97-AF65-F5344CB8AC3E}">
        <p14:creationId xmlns:p14="http://schemas.microsoft.com/office/powerpoint/2010/main" val="3140724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2422" y="201201"/>
            <a:ext cx="6970426" cy="1450757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CA – Class Presentation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1825" indent="-439738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altLang="ja-JP" sz="2800" dirty="0">
                <a:latin typeface="Garamond" panose="02020404030301010803" pitchFamily="18" charset="0"/>
                <a:ea typeface="HGPｺﾞｼｯｸE"/>
                <a:cs typeface="HGPｺﾞｼｯｸE"/>
              </a:rPr>
              <a:t>Student Groups are provided a paper or a chapter of a text book   </a:t>
            </a:r>
          </a:p>
          <a:p>
            <a:pPr marL="631825" indent="-439738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altLang="ja-JP" sz="2800" dirty="0">
                <a:latin typeface="Garamond" panose="02020404030301010803" pitchFamily="18" charset="0"/>
                <a:ea typeface="HGPｺﾞｼｯｸE"/>
                <a:cs typeface="HGPｺﾞｼｯｸE"/>
              </a:rPr>
              <a:t>Group members must read the chapter and make a presentation  to the class.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800" dirty="0">
              <a:latin typeface="Garamond" panose="02020404030301010803" pitchFamily="18" charset="0"/>
            </a:endParaRP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3580C861-30D9-4DD4-8479-7F107624C5B8}"/>
              </a:ext>
            </a:extLst>
          </p:cNvPr>
          <p:cNvSpPr/>
          <p:nvPr/>
        </p:nvSpPr>
        <p:spPr>
          <a:xfrm>
            <a:off x="2484782" y="3061254"/>
            <a:ext cx="7885706" cy="3001616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No Mid Semester Exam </a:t>
            </a:r>
          </a:p>
        </p:txBody>
      </p:sp>
    </p:spTree>
    <p:extLst>
      <p:ext uri="{BB962C8B-B14F-4D97-AF65-F5344CB8AC3E}">
        <p14:creationId xmlns:p14="http://schemas.microsoft.com/office/powerpoint/2010/main" val="151908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Garamond" panose="02020404030301010803" pitchFamily="18" charset="0"/>
              </a:rPr>
              <a:t>Learning Outcomes </a:t>
            </a:r>
            <a:endParaRPr lang="en-GB" sz="4400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1464" y="2178293"/>
            <a:ext cx="8016740" cy="2501414"/>
          </a:xfrm>
        </p:spPr>
        <p:txBody>
          <a:bodyPr>
            <a:noAutofit/>
          </a:bodyPr>
          <a:lstStyle/>
          <a:p>
            <a:pPr marL="685800" indent="-493713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Garamond" panose="02020404030301010803" pitchFamily="18" charset="0"/>
                <a:ea typeface="HGPｺﾞｼｯｸE"/>
              </a:rPr>
              <a:t>Explain Product, Service and Process Innovation</a:t>
            </a:r>
          </a:p>
          <a:p>
            <a:pPr marL="685800" indent="-493713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Garamond" panose="02020404030301010803" pitchFamily="18" charset="0"/>
                <a:ea typeface="HGPｺﾞｼｯｸE"/>
              </a:rPr>
              <a:t>Explain Incremental and Radical innovation</a:t>
            </a:r>
          </a:p>
          <a:p>
            <a:pPr marL="685800" indent="-493713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Garamond" panose="02020404030301010803" pitchFamily="18" charset="0"/>
                <a:ea typeface="HGPｺﾞｼｯｸE"/>
              </a:rPr>
              <a:t>Explain Architectural and Modular innovation </a:t>
            </a:r>
          </a:p>
          <a:p>
            <a:pPr marL="685800" indent="-493713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Garamond" panose="02020404030301010803" pitchFamily="18" charset="0"/>
                <a:ea typeface="HGPｺﾞｼｯｸE"/>
              </a:rPr>
              <a:t>Describe Innovation Management</a:t>
            </a:r>
            <a:endParaRPr lang="en-US" altLang="ja-JP" sz="2800" dirty="0">
              <a:latin typeface="Garamond" panose="02020404030301010803" pitchFamily="18" charset="0"/>
              <a:ea typeface="HGPｺﾞｼｯｸE"/>
              <a:cs typeface="HGP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303436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Garamond" panose="02020404030301010803" pitchFamily="18" charset="0"/>
              </a:rPr>
              <a:t>Invention</a:t>
            </a:r>
            <a:endParaRPr lang="en-GB" sz="4400" dirty="0">
              <a:latin typeface="Garamond" panose="020204040303010108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0AE53-B2FD-4EC4-8C45-8D744B6FD766}"/>
              </a:ext>
            </a:extLst>
          </p:cNvPr>
          <p:cNvSpPr txBox="1"/>
          <p:nvPr/>
        </p:nvSpPr>
        <p:spPr>
          <a:xfrm>
            <a:off x="1097280" y="2019850"/>
            <a:ext cx="10058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Creating something </a:t>
            </a:r>
            <a:r>
              <a:rPr lang="en-US" sz="2800" dirty="0">
                <a:solidFill>
                  <a:srgbClr val="FF0000"/>
                </a:solidFill>
                <a:latin typeface="Garamond" panose="02020404030301010803" pitchFamily="18" charset="0"/>
              </a:rPr>
              <a:t>new</a:t>
            </a:r>
            <a:r>
              <a:rPr lang="en-US" sz="2800" dirty="0">
                <a:latin typeface="Garamond" panose="02020404030301010803" pitchFamily="18" charset="0"/>
              </a:rPr>
              <a:t> that has never existed before.</a:t>
            </a:r>
          </a:p>
          <a:p>
            <a:endParaRPr lang="en-US" sz="2800" dirty="0">
              <a:latin typeface="Garamond" panose="02020404030301010803" pitchFamily="18" charset="0"/>
            </a:endParaRPr>
          </a:p>
          <a:p>
            <a:r>
              <a:rPr lang="en-US" sz="2800" dirty="0">
                <a:latin typeface="Garamond" panose="02020404030301010803" pitchFamily="18" charset="0"/>
              </a:rPr>
              <a:t>The inventive step and non-obviousness reflect a general patentability requirement present in most patent laws, according to which an invention should be sufficiently inventive—i.e., </a:t>
            </a:r>
            <a:r>
              <a:rPr lang="en-US" sz="2800" b="1" dirty="0">
                <a:solidFill>
                  <a:srgbClr val="7030A0"/>
                </a:solidFill>
                <a:latin typeface="Garamond" panose="02020404030301010803" pitchFamily="18" charset="0"/>
              </a:rPr>
              <a:t>non-obvious</a:t>
            </a:r>
            <a:r>
              <a:rPr lang="en-US" sz="2800" dirty="0">
                <a:latin typeface="Garamond" panose="02020404030301010803" pitchFamily="18" charset="0"/>
              </a:rPr>
              <a:t>—in order to be patented. </a:t>
            </a:r>
          </a:p>
          <a:p>
            <a:endParaRPr lang="en-US" sz="2800" dirty="0">
              <a:latin typeface="Garamond" panose="02020404030301010803" pitchFamily="18" charset="0"/>
            </a:endParaRPr>
          </a:p>
          <a:p>
            <a:r>
              <a:rPr lang="en-US" sz="2800" b="1" dirty="0">
                <a:solidFill>
                  <a:srgbClr val="7030A0"/>
                </a:solidFill>
                <a:latin typeface="Garamond" panose="02020404030301010803" pitchFamily="18" charset="0"/>
              </a:rPr>
              <a:t>Non-obviousness</a:t>
            </a:r>
            <a:r>
              <a:rPr lang="en-US" sz="2800" dirty="0">
                <a:latin typeface="Garamond" panose="02020404030301010803" pitchFamily="18" charset="0"/>
              </a:rPr>
              <a:t> principle asks whether the invention is an adequate distance beyond or above the state of the art". - Wikipedia</a:t>
            </a:r>
          </a:p>
        </p:txBody>
      </p:sp>
    </p:spTree>
    <p:extLst>
      <p:ext uri="{BB962C8B-B14F-4D97-AF65-F5344CB8AC3E}">
        <p14:creationId xmlns:p14="http://schemas.microsoft.com/office/powerpoint/2010/main" val="113700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Garamond" panose="02020404030301010803" pitchFamily="18" charset="0"/>
              </a:rPr>
              <a:t>Innovation</a:t>
            </a:r>
            <a:endParaRPr lang="en-GB" sz="4400" dirty="0">
              <a:latin typeface="Garamond" panose="020204040303010108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F7220-465A-40CD-88F7-75D47AE4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51" y="3330248"/>
            <a:ext cx="2311687" cy="1987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10D38-440A-4DB0-997D-F9887B0B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25" y="3330248"/>
            <a:ext cx="3574055" cy="1790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40A4B4-5160-42A5-8CAD-FE0AC1AC4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52" y="3430812"/>
            <a:ext cx="2808031" cy="15096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D215FE-F6DC-4446-8804-3F210E44E318}"/>
              </a:ext>
            </a:extLst>
          </p:cNvPr>
          <p:cNvSpPr txBox="1"/>
          <p:nvPr/>
        </p:nvSpPr>
        <p:spPr>
          <a:xfrm>
            <a:off x="1334125" y="1995195"/>
            <a:ext cx="96986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“Innovation means doing something </a:t>
            </a:r>
            <a:r>
              <a:rPr lang="en-US" sz="3200" dirty="0">
                <a:solidFill>
                  <a:srgbClr val="FF0000"/>
                </a:solidFill>
                <a:latin typeface="Garamond" panose="02020404030301010803" pitchFamily="18" charset="0"/>
              </a:rPr>
              <a:t>new</a:t>
            </a:r>
            <a:r>
              <a:rPr lang="en-US" sz="3200" dirty="0">
                <a:latin typeface="Garamond" panose="02020404030301010803" pitchFamily="18" charset="0"/>
              </a:rPr>
              <a:t> that improves a product, process or service” - WIPO</a:t>
            </a:r>
            <a:endParaRPr lang="en-US" sz="3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63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3809</TotalTime>
  <Words>545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Garamond</vt:lpstr>
      <vt:lpstr>Wingdings</vt:lpstr>
      <vt:lpstr>Retrospect</vt:lpstr>
      <vt:lpstr> Innovation Management and Entrepreneurship</vt:lpstr>
      <vt:lpstr>Innovation Management and Entrepreneurship</vt:lpstr>
      <vt:lpstr>Recommended Textbooks for the Course </vt:lpstr>
      <vt:lpstr>Evaluation Criteria </vt:lpstr>
      <vt:lpstr>CA – Business Plan &amp; Pitch</vt:lpstr>
      <vt:lpstr>CA – Class Presentation</vt:lpstr>
      <vt:lpstr>Learning Outcomes </vt:lpstr>
      <vt:lpstr>Invention</vt:lpstr>
      <vt:lpstr>Innovation</vt:lpstr>
      <vt:lpstr>Innovation</vt:lpstr>
      <vt:lpstr>Incremental and Radical Innovation</vt:lpstr>
      <vt:lpstr>Architectural and Modular Innovation</vt:lpstr>
      <vt:lpstr>Architectural and Modular Innovation</vt:lpstr>
      <vt:lpstr>Seven Sources of Innovation – Peter Drucker </vt:lpstr>
      <vt:lpstr>Seven Sources of Innovation – Peter Drucker </vt:lpstr>
      <vt:lpstr>Summary</vt:lpstr>
      <vt:lpstr>End of Lecture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</dc:title>
  <dc:creator>rohan</dc:creator>
  <cp:lastModifiedBy>Koliya Pulasinghe</cp:lastModifiedBy>
  <cp:revision>58</cp:revision>
  <dcterms:created xsi:type="dcterms:W3CDTF">2018-06-29T10:11:47Z</dcterms:created>
  <dcterms:modified xsi:type="dcterms:W3CDTF">2021-07-12T00:59:39Z</dcterms:modified>
</cp:coreProperties>
</file>